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16"/>
  </p:notesMasterIdLst>
  <p:sldIdLst>
    <p:sldId id="356" r:id="rId2"/>
    <p:sldId id="416" r:id="rId3"/>
    <p:sldId id="329" r:id="rId4"/>
    <p:sldId id="338" r:id="rId5"/>
    <p:sldId id="305" r:id="rId6"/>
    <p:sldId id="337" r:id="rId7"/>
    <p:sldId id="404" r:id="rId8"/>
    <p:sldId id="405" r:id="rId9"/>
    <p:sldId id="402" r:id="rId10"/>
    <p:sldId id="406" r:id="rId11"/>
    <p:sldId id="407" r:id="rId12"/>
    <p:sldId id="408" r:id="rId13"/>
    <p:sldId id="409" r:id="rId14"/>
    <p:sldId id="415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6A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4" autoAdjust="0"/>
  </p:normalViewPr>
  <p:slideViewPr>
    <p:cSldViewPr>
      <p:cViewPr>
        <p:scale>
          <a:sx n="75" d="100"/>
          <a:sy n="75" d="100"/>
        </p:scale>
        <p:origin x="-1422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1728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87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7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87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99565A-E0A2-483D-A329-EA40D538BC4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9565A-E0A2-483D-A329-EA40D538BC4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9A11F6-2F2E-414E-A269-1993DAC56DD8}" type="slidenum">
              <a:rPr lang="ru-RU"/>
              <a:pPr/>
              <a:t>10</a:t>
            </a:fld>
            <a:endParaRPr lang="ru-RU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9A11F6-2F2E-414E-A269-1993DAC56DD8}" type="slidenum">
              <a:rPr lang="ru-RU"/>
              <a:pPr/>
              <a:t>11</a:t>
            </a:fld>
            <a:endParaRPr lang="ru-RU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9A11F6-2F2E-414E-A269-1993DAC56DD8}" type="slidenum">
              <a:rPr lang="ru-RU"/>
              <a:pPr/>
              <a:t>12</a:t>
            </a:fld>
            <a:endParaRPr lang="ru-RU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9A11F6-2F2E-414E-A269-1993DAC56DD8}" type="slidenum">
              <a:rPr lang="ru-RU"/>
              <a:pPr/>
              <a:t>13</a:t>
            </a:fld>
            <a:endParaRPr lang="ru-RU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9565A-E0A2-483D-A329-EA40D538BC46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6C208A-0D17-48C5-B09F-8EAA06885317}" type="slidenum">
              <a:rPr lang="ru-RU"/>
              <a:pPr/>
              <a:t>2</a:t>
            </a:fld>
            <a:endParaRPr lang="ru-RU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6C208A-0D17-48C5-B09F-8EAA06885317}" type="slidenum">
              <a:rPr lang="ru-RU"/>
              <a:pPr/>
              <a:t>3</a:t>
            </a:fld>
            <a:endParaRPr lang="ru-RU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966C5E-5200-4766-8104-95D6EBCF6B31}" type="slidenum">
              <a:rPr lang="ru-RU"/>
              <a:pPr/>
              <a:t>4</a:t>
            </a:fld>
            <a:endParaRPr lang="ru-RU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endParaRPr lang="ru-RU" sz="1000" b="1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D46CD6-ECF2-4444-AD07-1C62DA92F1C5}" type="slidenum">
              <a:rPr lang="ru-RU"/>
              <a:pPr/>
              <a:t>5</a:t>
            </a:fld>
            <a:endParaRPr lang="ru-RU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9A11F6-2F2E-414E-A269-1993DAC56DD8}" type="slidenum">
              <a:rPr lang="ru-RU"/>
              <a:pPr/>
              <a:t>6</a:t>
            </a:fld>
            <a:endParaRPr lang="ru-RU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9A11F6-2F2E-414E-A269-1993DAC56DD8}" type="slidenum">
              <a:rPr lang="ru-RU"/>
              <a:pPr/>
              <a:t>7</a:t>
            </a:fld>
            <a:endParaRPr lang="ru-RU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966C5E-5200-4766-8104-95D6EBCF6B31}" type="slidenum">
              <a:rPr lang="ru-RU"/>
              <a:pPr/>
              <a:t>8</a:t>
            </a:fld>
            <a:endParaRPr lang="ru-RU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endParaRPr lang="ru-RU" sz="1000" b="1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9A11F6-2F2E-414E-A269-1993DAC56DD8}" type="slidenum">
              <a:rPr lang="ru-RU"/>
              <a:pPr/>
              <a:t>9</a:t>
            </a:fld>
            <a:endParaRPr lang="ru-RU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8637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CD71579-0B15-478C-A7C3-06EA7BADABF2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86376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86377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6378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6379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86380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86381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6382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6383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6384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6385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86386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86387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6388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6389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86390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86391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6392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6393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6394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6395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86396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6397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E4CA5-88C1-44E6-A5C3-32117DE94A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B38B2-1A45-4CAC-87F2-CA95A00303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14D4F23-C2CB-47DF-9261-EF13BD1BC6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DE073-01E1-4262-9E04-0850A05235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BFFAB-3547-46CB-82C7-BAAA395108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FF9E4-8370-4244-A819-C2B179C4EA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F6F67-32F3-41FB-AEF1-138AAD2306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B93F0B-8F96-45D3-A23D-D07A9F6963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5152C-62BC-4EA7-B74E-F6862CD6D9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4B035-2EFA-4DBE-B719-42084684A9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59A38-4173-4D08-8A99-32EB3A10AF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6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53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53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853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853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3C4C1C7-7AEC-4172-BB5D-55077F4876D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8535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535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8535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8535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35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35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35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35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36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36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36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36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8536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8536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8536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36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36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8536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537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537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85372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8537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37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37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37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37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37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37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38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85381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8538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38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8538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8538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8538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85387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8538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38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39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39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39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39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39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39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8539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6" name="Rectangle 6"/>
          <p:cNvSpPr>
            <a:spLocks noChangeArrowheads="1"/>
          </p:cNvSpPr>
          <p:nvPr/>
        </p:nvSpPr>
        <p:spPr bwMode="auto">
          <a:xfrm>
            <a:off x="0" y="2143116"/>
            <a:ext cx="861060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4400" b="1" i="1" u="sng" dirty="0" smtClean="0"/>
              <a:t>Профилактика </a:t>
            </a:r>
          </a:p>
          <a:p>
            <a:pPr algn="ctr"/>
            <a:r>
              <a:rPr lang="ru-RU" sz="4400" b="1" i="1" u="sng" dirty="0" smtClean="0"/>
              <a:t>Гриппа</a:t>
            </a:r>
            <a:endParaRPr lang="ru-RU" sz="4400" b="1" i="1" u="sng" dirty="0"/>
          </a:p>
        </p:txBody>
      </p:sp>
      <p:pic>
        <p:nvPicPr>
          <p:cNvPr id="220167" name="Рисунок 4" descr="Безымянный-1.t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90487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0168" name="Rectangle 8"/>
          <p:cNvSpPr>
            <a:spLocks noChangeArrowheads="1"/>
          </p:cNvSpPr>
          <p:nvPr/>
        </p:nvSpPr>
        <p:spPr bwMode="auto">
          <a:xfrm>
            <a:off x="755650" y="188913"/>
            <a:ext cx="83883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000099"/>
                </a:solidFill>
              </a:rPr>
              <a:t>Центр медицинской профилактики </a:t>
            </a:r>
            <a:br>
              <a:rPr lang="ru-RU" b="1" dirty="0">
                <a:solidFill>
                  <a:srgbClr val="000099"/>
                </a:solidFill>
              </a:rPr>
            </a:br>
            <a:r>
              <a:rPr lang="ru-RU" b="1" dirty="0">
                <a:solidFill>
                  <a:srgbClr val="000099"/>
                </a:solidFill>
              </a:rPr>
              <a:t>ГОАУЗ «Мурманский областной центр специализированных видов медицинской помощи»</a:t>
            </a:r>
            <a:r>
              <a:rPr lang="ru-RU" b="1" dirty="0">
                <a:solidFill>
                  <a:srgbClr val="990000"/>
                </a:solidFill>
              </a:rPr>
              <a:t/>
            </a:r>
            <a:br>
              <a:rPr lang="ru-RU" b="1" dirty="0">
                <a:solidFill>
                  <a:srgbClr val="990000"/>
                </a:solidFill>
              </a:rPr>
            </a:br>
            <a:endParaRPr lang="ru-RU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632700" cy="638156"/>
          </a:xfrm>
        </p:spPr>
        <p:txBody>
          <a:bodyPr/>
          <a:lstStyle/>
          <a:p>
            <a:r>
              <a:rPr lang="ru-RU" sz="2800" b="1" dirty="0" smtClean="0"/>
              <a:t>  </a:t>
            </a:r>
            <a:endParaRPr lang="ru-RU" sz="2800" b="1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214290"/>
            <a:ext cx="8715436" cy="6357982"/>
          </a:xfrm>
        </p:spPr>
        <p:txBody>
          <a:bodyPr/>
          <a:lstStyle/>
          <a:p>
            <a:pPr algn="ctr">
              <a:lnSpc>
                <a:spcPts val="2900"/>
              </a:lnSpc>
              <a:buFontTx/>
              <a:buNone/>
              <a:tabLst>
                <a:tab pos="7175500" algn="l"/>
              </a:tabLst>
            </a:pPr>
            <a:r>
              <a:rPr lang="en-US" sz="2600" b="1" dirty="0" smtClean="0">
                <a:latin typeface="Arial" charset="0"/>
              </a:rPr>
              <a:t> </a:t>
            </a:r>
            <a:r>
              <a:rPr lang="ru-RU" sz="2200" b="1" dirty="0" smtClean="0"/>
              <a:t>Действия при эпидемии:</a:t>
            </a:r>
          </a:p>
          <a:p>
            <a:pPr>
              <a:buNone/>
            </a:pPr>
            <a:r>
              <a:rPr lang="ru-RU" sz="2200" dirty="0" smtClean="0"/>
              <a:t>- проведение гражданам или отдельным группам граждан экстренной неспецифической профилактики с использованием иммунобиологических препаратов и противовирусных химиопрепаратов, индукторов интерферона;</a:t>
            </a:r>
          </a:p>
          <a:p>
            <a:pPr>
              <a:buNone/>
            </a:pPr>
            <a:r>
              <a:rPr lang="ru-RU" sz="2200" dirty="0" smtClean="0"/>
              <a:t>- ограничение или запрещение проведения массовых культурных, спортивных и других мероприятий;</a:t>
            </a:r>
          </a:p>
          <a:p>
            <a:pPr>
              <a:buNone/>
            </a:pPr>
            <a:r>
              <a:rPr lang="ru-RU" sz="2200" dirty="0" smtClean="0"/>
              <a:t>- введение ограничительных мероприятий (или запрещение) как в целом по субъекту Российской Федерации, так и избирательно в муниципальных образованиях</a:t>
            </a:r>
          </a:p>
          <a:p>
            <a:pPr>
              <a:buNone/>
            </a:pPr>
            <a:r>
              <a:rPr lang="ru-RU" sz="2200" dirty="0" smtClean="0"/>
              <a:t>- принятие решения о приостановлении учебного процесса в детских образовательных организациях</a:t>
            </a:r>
          </a:p>
          <a:p>
            <a:pPr>
              <a:buNone/>
            </a:pPr>
            <a:r>
              <a:rPr lang="ru-RU" sz="2200" dirty="0" smtClean="0"/>
              <a:t>- усиление противоэпидемического режима в медицинских организациях, детских образовательных организациях, оздоровительных организациях и организациях социальной защиты</a:t>
            </a:r>
          </a:p>
          <a:p>
            <a:pPr>
              <a:lnSpc>
                <a:spcPct val="80000"/>
              </a:lnSpc>
              <a:buFontTx/>
              <a:buNone/>
              <a:tabLst>
                <a:tab pos="7175500" algn="l"/>
              </a:tabLst>
            </a:pPr>
            <a:endParaRPr lang="ru-RU" sz="2600" b="1" dirty="0">
              <a:latin typeface="Arial" charset="0"/>
            </a:endParaRPr>
          </a:p>
        </p:txBody>
      </p:sp>
      <p:sp>
        <p:nvSpPr>
          <p:cNvPr id="134148" name="Номер слайда 3"/>
          <p:cNvSpPr txBox="1">
            <a:spLocks noGrp="1"/>
          </p:cNvSpPr>
          <p:nvPr/>
        </p:nvSpPr>
        <p:spPr bwMode="auto">
          <a:xfrm>
            <a:off x="8101013" y="5876925"/>
            <a:ext cx="609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D24F70EB-8FC9-405A-986B-AB5D7FD440BE}" type="slidenum">
              <a:rPr lang="ru-RU" sz="1400" b="1">
                <a:latin typeface="Garamond" pitchFamily="18" charset="0"/>
                <a:cs typeface="Arial" charset="0"/>
              </a:rPr>
              <a:pPr algn="ctr"/>
              <a:t>10</a:t>
            </a:fld>
            <a:endParaRPr lang="ru-RU" sz="1400" b="1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632700" cy="638156"/>
          </a:xfrm>
        </p:spPr>
        <p:txBody>
          <a:bodyPr/>
          <a:lstStyle/>
          <a:p>
            <a:r>
              <a:rPr lang="ru-RU" sz="2800" b="1" dirty="0" smtClean="0"/>
              <a:t>  </a:t>
            </a:r>
            <a:endParaRPr lang="ru-RU" sz="2800" b="1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214290"/>
            <a:ext cx="8715436" cy="6357982"/>
          </a:xfrm>
        </p:spPr>
        <p:txBody>
          <a:bodyPr/>
          <a:lstStyle/>
          <a:p>
            <a:pPr>
              <a:lnSpc>
                <a:spcPts val="2900"/>
              </a:lnSpc>
              <a:buFontTx/>
              <a:buNone/>
              <a:tabLst>
                <a:tab pos="7175500" algn="l"/>
              </a:tabLst>
            </a:pPr>
            <a:r>
              <a:rPr lang="en-US" sz="2600" b="1" dirty="0" smtClean="0">
                <a:latin typeface="Arial" charset="0"/>
              </a:rPr>
              <a:t> </a:t>
            </a:r>
            <a:endParaRPr lang="ru-RU" sz="2400" b="1" dirty="0" smtClean="0">
              <a:latin typeface="Arial" charset="0"/>
            </a:endParaRPr>
          </a:p>
          <a:p>
            <a:pPr algn="ctr">
              <a:lnSpc>
                <a:spcPct val="80000"/>
              </a:lnSpc>
              <a:buFontTx/>
              <a:buNone/>
              <a:tabLst>
                <a:tab pos="7175500" algn="l"/>
              </a:tabLst>
            </a:pPr>
            <a:r>
              <a:rPr lang="ru-RU" sz="2800" b="1" dirty="0" smtClean="0">
                <a:latin typeface="Arial" charset="0"/>
              </a:rPr>
              <a:t>Лечение Гриппа:</a:t>
            </a:r>
          </a:p>
          <a:p>
            <a:r>
              <a:rPr lang="ru-RU" sz="2800" b="1" dirty="0" err="1" smtClean="0"/>
              <a:t>Немедикаментозное</a:t>
            </a:r>
            <a:r>
              <a:rPr lang="ru-RU" sz="2800" b="1" dirty="0" smtClean="0"/>
              <a:t> лечение гриппа</a:t>
            </a:r>
          </a:p>
          <a:p>
            <a:r>
              <a:rPr lang="ru-RU" sz="2800" dirty="0" smtClean="0"/>
              <a:t>Спокойный, лучше постельный режим в течение 5 дней. </a:t>
            </a:r>
          </a:p>
          <a:p>
            <a:r>
              <a:rPr lang="ru-RU" sz="2800" dirty="0" smtClean="0"/>
              <a:t>Обильное теплое питье не менее 2 л в день.</a:t>
            </a:r>
          </a:p>
          <a:p>
            <a:r>
              <a:rPr lang="ru-RU" sz="2800" b="1" dirty="0" smtClean="0"/>
              <a:t>Противовирусная терапия</a:t>
            </a:r>
          </a:p>
          <a:p>
            <a:pPr>
              <a:buNone/>
            </a:pPr>
            <a:r>
              <a:rPr lang="en-US" sz="2800" dirty="0" smtClean="0"/>
              <a:t>   </a:t>
            </a:r>
            <a:r>
              <a:rPr lang="ru-RU" sz="2800" dirty="0" err="1" smtClean="0"/>
              <a:t>Интраназальный</a:t>
            </a:r>
            <a:r>
              <a:rPr lang="ru-RU" sz="2800" dirty="0" smtClean="0"/>
              <a:t> </a:t>
            </a:r>
            <a:r>
              <a:rPr lang="ru-RU" sz="2800" dirty="0" smtClean="0"/>
              <a:t>интерферон</a:t>
            </a:r>
            <a:br>
              <a:rPr lang="ru-RU" sz="2800" dirty="0" smtClean="0"/>
            </a:br>
            <a:r>
              <a:rPr lang="ru-RU" sz="2800" dirty="0" smtClean="0"/>
              <a:t>Противогриппозный </a:t>
            </a:r>
            <a:r>
              <a:rPr lang="ru-RU" sz="2800" dirty="0" err="1" smtClean="0"/>
              <a:t>γ-иммуноглобулин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err="1" smtClean="0"/>
              <a:t>Римантадин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err="1" smtClean="0"/>
              <a:t>Озельтамивир</a:t>
            </a:r>
            <a:r>
              <a:rPr lang="ru-RU" sz="2800" dirty="0" smtClean="0"/>
              <a:t> (</a:t>
            </a:r>
            <a:r>
              <a:rPr lang="ru-RU" sz="2800" dirty="0" err="1" smtClean="0"/>
              <a:t>тамифлю</a:t>
            </a:r>
            <a:r>
              <a:rPr lang="ru-RU" sz="2800" dirty="0" smtClean="0"/>
              <a:t>).</a:t>
            </a:r>
          </a:p>
          <a:p>
            <a:pPr>
              <a:lnSpc>
                <a:spcPct val="80000"/>
              </a:lnSpc>
              <a:buFontTx/>
              <a:buNone/>
              <a:tabLst>
                <a:tab pos="7175500" algn="l"/>
              </a:tabLst>
            </a:pPr>
            <a:endParaRPr lang="ru-RU" sz="2600" b="1" dirty="0">
              <a:latin typeface="Arial" charset="0"/>
            </a:endParaRPr>
          </a:p>
        </p:txBody>
      </p:sp>
      <p:sp>
        <p:nvSpPr>
          <p:cNvPr id="134148" name="Номер слайда 3"/>
          <p:cNvSpPr txBox="1">
            <a:spLocks noGrp="1"/>
          </p:cNvSpPr>
          <p:nvPr/>
        </p:nvSpPr>
        <p:spPr bwMode="auto">
          <a:xfrm>
            <a:off x="8101013" y="5876925"/>
            <a:ext cx="609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D24F70EB-8FC9-405A-986B-AB5D7FD440BE}" type="slidenum">
              <a:rPr lang="ru-RU" sz="1400" b="1">
                <a:latin typeface="Garamond" pitchFamily="18" charset="0"/>
                <a:cs typeface="Arial" charset="0"/>
              </a:rPr>
              <a:pPr algn="ctr"/>
              <a:t>11</a:t>
            </a:fld>
            <a:endParaRPr lang="ru-RU" sz="1400" b="1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632700" cy="638156"/>
          </a:xfrm>
        </p:spPr>
        <p:txBody>
          <a:bodyPr/>
          <a:lstStyle/>
          <a:p>
            <a:r>
              <a:rPr lang="ru-RU" sz="2800" b="1" dirty="0" smtClean="0"/>
              <a:t>  </a:t>
            </a:r>
            <a:endParaRPr lang="ru-RU" sz="2800" b="1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0"/>
            <a:ext cx="8715436" cy="6715148"/>
          </a:xfrm>
        </p:spPr>
        <p:txBody>
          <a:bodyPr/>
          <a:lstStyle/>
          <a:p>
            <a:pPr>
              <a:lnSpc>
                <a:spcPts val="2900"/>
              </a:lnSpc>
              <a:buFontTx/>
              <a:buNone/>
              <a:tabLst>
                <a:tab pos="7175500" algn="l"/>
              </a:tabLst>
            </a:pPr>
            <a:r>
              <a:rPr lang="en-US" sz="2600" b="1" dirty="0" smtClean="0">
                <a:latin typeface="Arial" charset="0"/>
              </a:rPr>
              <a:t> </a:t>
            </a:r>
            <a:endParaRPr lang="ru-RU" sz="2400" b="1" dirty="0" smtClean="0">
              <a:latin typeface="Arial" charset="0"/>
            </a:endParaRPr>
          </a:p>
          <a:p>
            <a:pPr algn="ctr">
              <a:lnSpc>
                <a:spcPct val="80000"/>
              </a:lnSpc>
              <a:buFontTx/>
              <a:buNone/>
              <a:tabLst>
                <a:tab pos="7175500" algn="l"/>
              </a:tabLst>
            </a:pPr>
            <a:r>
              <a:rPr lang="ru-RU" sz="2500" b="1" dirty="0" smtClean="0">
                <a:latin typeface="Arial" charset="0"/>
              </a:rPr>
              <a:t>Профилактика Гриппа:</a:t>
            </a:r>
          </a:p>
          <a:p>
            <a:r>
              <a:rPr lang="ru-RU" sz="2500" dirty="0" smtClean="0"/>
              <a:t>В первую очередь важно не допускать попадания вирусов на слизистые оболочки носа, глаз или рта. Для этого необходимо ограничить контакт с заболевшими людьми. </a:t>
            </a:r>
          </a:p>
          <a:p>
            <a:r>
              <a:rPr lang="ru-RU" sz="2500" dirty="0" smtClean="0"/>
              <a:t>Следует отметить, что мыло, безусловно, не убивает вирусы гриппа. Мытье рук водой с мылом вызывает механическое удаление микроорганизмов с рук, чего вполне достаточно. Что касается различных дезинфицирующих лосьонов для рук – не существует убедительных данных о том, что содержащиеся в них вещества губительно действуют на вирусы. </a:t>
            </a:r>
          </a:p>
          <a:p>
            <a:r>
              <a:rPr lang="ru-RU" sz="2500" dirty="0" smtClean="0"/>
              <a:t>Кроме того, риск подхватить ОРВИ напрямую зависит от иммунитета, т.е. сопротивляемости организма инфекциям.</a:t>
            </a:r>
          </a:p>
          <a:p>
            <a:pPr>
              <a:lnSpc>
                <a:spcPct val="80000"/>
              </a:lnSpc>
              <a:buFontTx/>
              <a:buNone/>
              <a:tabLst>
                <a:tab pos="7175500" algn="l"/>
              </a:tabLst>
            </a:pPr>
            <a:endParaRPr lang="ru-RU" sz="2600" b="1" dirty="0">
              <a:latin typeface="Arial" charset="0"/>
            </a:endParaRPr>
          </a:p>
        </p:txBody>
      </p:sp>
      <p:sp>
        <p:nvSpPr>
          <p:cNvPr id="134148" name="Номер слайда 3"/>
          <p:cNvSpPr txBox="1">
            <a:spLocks noGrp="1"/>
          </p:cNvSpPr>
          <p:nvPr/>
        </p:nvSpPr>
        <p:spPr bwMode="auto">
          <a:xfrm>
            <a:off x="8101013" y="5876925"/>
            <a:ext cx="609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D24F70EB-8FC9-405A-986B-AB5D7FD440BE}" type="slidenum">
              <a:rPr lang="ru-RU" sz="1400" b="1">
                <a:latin typeface="Garamond" pitchFamily="18" charset="0"/>
                <a:cs typeface="Arial" charset="0"/>
              </a:rPr>
              <a:pPr algn="ctr"/>
              <a:t>12</a:t>
            </a:fld>
            <a:endParaRPr lang="ru-RU" sz="1400" b="1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632700" cy="638156"/>
          </a:xfrm>
        </p:spPr>
        <p:txBody>
          <a:bodyPr/>
          <a:lstStyle/>
          <a:p>
            <a:r>
              <a:rPr lang="ru-RU" sz="2800" b="1" dirty="0" smtClean="0"/>
              <a:t>  </a:t>
            </a:r>
            <a:endParaRPr lang="ru-RU" sz="2800" b="1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428604"/>
            <a:ext cx="8715436" cy="6143668"/>
          </a:xfrm>
        </p:spPr>
        <p:txBody>
          <a:bodyPr/>
          <a:lstStyle/>
          <a:p>
            <a:pPr algn="ctr">
              <a:lnSpc>
                <a:spcPct val="80000"/>
              </a:lnSpc>
              <a:buNone/>
              <a:tabLst>
                <a:tab pos="7175500" algn="l"/>
              </a:tabLst>
            </a:pPr>
            <a:r>
              <a:rPr lang="ru-RU" sz="2800" b="1" dirty="0" err="1" smtClean="0">
                <a:latin typeface="+mj-lt"/>
              </a:rPr>
              <a:t>Вакцинопрофилактика</a:t>
            </a:r>
            <a:r>
              <a:rPr lang="ru-RU" sz="2800" b="1" dirty="0" smtClean="0">
                <a:latin typeface="+mj-lt"/>
              </a:rPr>
              <a:t> Гриппа</a:t>
            </a:r>
          </a:p>
          <a:p>
            <a:pPr>
              <a:buNone/>
            </a:pPr>
            <a:r>
              <a:rPr lang="ru-RU" sz="2400" dirty="0" smtClean="0"/>
              <a:t>Сейчас разработано 3 вида вакцин:</a:t>
            </a:r>
            <a:br>
              <a:rPr lang="ru-RU" sz="2400" dirty="0" smtClean="0"/>
            </a:br>
            <a:r>
              <a:rPr lang="ru-RU" sz="2400" dirty="0" smtClean="0"/>
              <a:t> - </a:t>
            </a:r>
            <a:r>
              <a:rPr lang="ru-RU" sz="2400" dirty="0" err="1" smtClean="0"/>
              <a:t>Цельновирионные</a:t>
            </a:r>
            <a:r>
              <a:rPr lang="ru-RU" sz="2400" dirty="0" smtClean="0"/>
              <a:t> вакцины – </a:t>
            </a:r>
            <a:r>
              <a:rPr lang="ru-RU" sz="2400" dirty="0" err="1" smtClean="0"/>
              <a:t>вакцины</a:t>
            </a:r>
            <a:r>
              <a:rPr lang="ru-RU" sz="2400" dirty="0" smtClean="0"/>
              <a:t>, представляющие собой цельный вирус гриппа – живой или инактивированный. Сейчас эти вакцины практически не применяются, поскольку обладают рядом побочных эффектов и часто вызывают заболевание.</a:t>
            </a:r>
            <a:br>
              <a:rPr lang="ru-RU" sz="2400" dirty="0" smtClean="0"/>
            </a:br>
            <a:r>
              <a:rPr lang="ru-RU" sz="2400" dirty="0" smtClean="0"/>
              <a:t> - </a:t>
            </a:r>
            <a:r>
              <a:rPr lang="ru-RU" sz="2400" dirty="0" err="1" smtClean="0"/>
              <a:t>Сплит-вакцины</a:t>
            </a:r>
            <a:r>
              <a:rPr lang="ru-RU" sz="2400" dirty="0" smtClean="0"/>
              <a:t> – это расщепленные вакцины, содержащие лишь часть вируса. Обладают значительно меньшим числом побочных эффектов и рекомендуются для вакцинации взрослых.</a:t>
            </a:r>
            <a:br>
              <a:rPr lang="ru-RU" sz="2400" dirty="0" smtClean="0"/>
            </a:br>
            <a:r>
              <a:rPr lang="ru-RU" sz="2400" dirty="0" smtClean="0"/>
              <a:t> - </a:t>
            </a:r>
            <a:r>
              <a:rPr lang="ru-RU" sz="2400" dirty="0" err="1" smtClean="0"/>
              <a:t>Субъединичные</a:t>
            </a:r>
            <a:r>
              <a:rPr lang="ru-RU" sz="2400" dirty="0" smtClean="0"/>
              <a:t> вакцины – это высокоочищенные вакцины, которые практически не вызывают побочных эффектов. Возможно применение у детей.</a:t>
            </a:r>
          </a:p>
          <a:p>
            <a:pPr>
              <a:lnSpc>
                <a:spcPct val="80000"/>
              </a:lnSpc>
              <a:buNone/>
              <a:tabLst>
                <a:tab pos="7175500" algn="l"/>
              </a:tabLst>
            </a:pPr>
            <a:endParaRPr lang="ru-RU" sz="2400" dirty="0">
              <a:latin typeface="Arial" charset="0"/>
            </a:endParaRPr>
          </a:p>
        </p:txBody>
      </p:sp>
      <p:sp>
        <p:nvSpPr>
          <p:cNvPr id="134148" name="Номер слайда 3"/>
          <p:cNvSpPr txBox="1">
            <a:spLocks noGrp="1"/>
          </p:cNvSpPr>
          <p:nvPr/>
        </p:nvSpPr>
        <p:spPr bwMode="auto">
          <a:xfrm>
            <a:off x="8101013" y="5876925"/>
            <a:ext cx="609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D24F70EB-8FC9-405A-986B-AB5D7FD440BE}" type="slidenum">
              <a:rPr lang="ru-RU" sz="1400" b="1">
                <a:latin typeface="Garamond" pitchFamily="18" charset="0"/>
                <a:cs typeface="Arial" charset="0"/>
              </a:rPr>
              <a:pPr algn="ctr"/>
              <a:t>13</a:t>
            </a:fld>
            <a:endParaRPr lang="ru-RU" sz="1400" b="1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6" name="Rectangle 6"/>
          <p:cNvSpPr>
            <a:spLocks noChangeArrowheads="1"/>
          </p:cNvSpPr>
          <p:nvPr/>
        </p:nvSpPr>
        <p:spPr bwMode="auto">
          <a:xfrm>
            <a:off x="0" y="2143116"/>
            <a:ext cx="861060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4400" b="1" i="1" u="sng" dirty="0" smtClean="0"/>
              <a:t>Спасибо за внимание!!!</a:t>
            </a:r>
            <a:endParaRPr lang="ru-RU" sz="4400" b="1" i="1" u="sng" dirty="0"/>
          </a:p>
        </p:txBody>
      </p:sp>
      <p:pic>
        <p:nvPicPr>
          <p:cNvPr id="220167" name="Рисунок 4" descr="Безымянный-1.t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90487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0168" name="Rectangle 8"/>
          <p:cNvSpPr>
            <a:spLocks noChangeArrowheads="1"/>
          </p:cNvSpPr>
          <p:nvPr/>
        </p:nvSpPr>
        <p:spPr bwMode="auto">
          <a:xfrm>
            <a:off x="755650" y="188913"/>
            <a:ext cx="83883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000099"/>
                </a:solidFill>
              </a:rPr>
              <a:t>Центр медицинской профилактики </a:t>
            </a:r>
            <a:br>
              <a:rPr lang="ru-RU" b="1" dirty="0">
                <a:solidFill>
                  <a:srgbClr val="000099"/>
                </a:solidFill>
              </a:rPr>
            </a:br>
            <a:r>
              <a:rPr lang="ru-RU" b="1" dirty="0">
                <a:solidFill>
                  <a:srgbClr val="000099"/>
                </a:solidFill>
              </a:rPr>
              <a:t>ГОАУЗ «Мурманский областной центр специализированных видов медицинской помощи»</a:t>
            </a:r>
            <a:r>
              <a:rPr lang="ru-RU" b="1" dirty="0">
                <a:solidFill>
                  <a:srgbClr val="990000"/>
                </a:solidFill>
              </a:rPr>
              <a:t/>
            </a:r>
            <a:br>
              <a:rPr lang="ru-RU" b="1" dirty="0">
                <a:solidFill>
                  <a:srgbClr val="990000"/>
                </a:solidFill>
              </a:rPr>
            </a:br>
            <a:endParaRPr lang="ru-RU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88" y="836613"/>
            <a:ext cx="8610600" cy="4378337"/>
          </a:xfrm>
        </p:spPr>
        <p:txBody>
          <a:bodyPr/>
          <a:lstStyle/>
          <a:p>
            <a:r>
              <a:rPr lang="ru-RU" sz="2800" dirty="0" smtClean="0"/>
              <a:t>Острая респираторная вирусная инфекция (ОРВИ) представляет собой группу острых вирусных заболеваний, передающихся воздушно-капельным путем и характеризующихся катаральным воспалением верхних дыхательных путей с симптомами инфекционного токсикоза.</a:t>
            </a:r>
            <a:endParaRPr lang="ru-RU" sz="2800" b="1" i="1" u="sng" dirty="0"/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76200" y="1039813"/>
            <a:ext cx="9296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endParaRPr lang="ru-RU" sz="2000" dirty="0">
              <a:latin typeface="Times New Roman" pitchFamily="18" charset="0"/>
            </a:endParaRPr>
          </a:p>
        </p:txBody>
      </p:sp>
      <p:sp>
        <p:nvSpPr>
          <p:cNvPr id="124935" name="Номер слайда 3"/>
          <p:cNvSpPr txBox="1">
            <a:spLocks noGrp="1"/>
          </p:cNvSpPr>
          <p:nvPr/>
        </p:nvSpPr>
        <p:spPr bwMode="auto">
          <a:xfrm>
            <a:off x="8388350" y="6165850"/>
            <a:ext cx="609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C01602DB-E45C-483F-987E-29854745C664}" type="slidenum">
              <a:rPr lang="ru-RU" sz="1400" b="1">
                <a:latin typeface="Garamond" pitchFamily="18" charset="0"/>
                <a:cs typeface="Arial" charset="0"/>
              </a:rPr>
              <a:pPr algn="ctr"/>
              <a:t>2</a:t>
            </a:fld>
            <a:endParaRPr lang="ru-RU" sz="1400" b="1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88" y="836613"/>
            <a:ext cx="8610600" cy="5378469"/>
          </a:xfrm>
        </p:spPr>
        <p:txBody>
          <a:bodyPr/>
          <a:lstStyle/>
          <a:p>
            <a:r>
              <a:rPr lang="ru-RU" sz="2800" dirty="0" smtClean="0"/>
              <a:t>ОРВИ - самая распространенная группа инфекционных болезней с широким спектром инфекционных агентов. ОРВИ преимущественно вызывают вирусы, относящиеся к шести семействам: </a:t>
            </a:r>
            <a:r>
              <a:rPr lang="ru-RU" sz="2800" dirty="0" err="1" smtClean="0"/>
              <a:t>ортомиксовирусы</a:t>
            </a:r>
            <a:r>
              <a:rPr lang="ru-RU" sz="2800" dirty="0" smtClean="0"/>
              <a:t> (вирусы гриппа), </a:t>
            </a:r>
            <a:r>
              <a:rPr lang="ru-RU" sz="2800" dirty="0" err="1" smtClean="0"/>
              <a:t>парамиксовирусы</a:t>
            </a:r>
            <a:r>
              <a:rPr lang="ru-RU" sz="2800" dirty="0" smtClean="0"/>
              <a:t> (респираторно-синцитиальный вирус, </a:t>
            </a:r>
            <a:r>
              <a:rPr lang="ru-RU" sz="2800" dirty="0" err="1" smtClean="0"/>
              <a:t>метапневмовирус</a:t>
            </a:r>
            <a:r>
              <a:rPr lang="ru-RU" sz="2800" dirty="0" smtClean="0"/>
              <a:t>, вирусы </a:t>
            </a:r>
            <a:r>
              <a:rPr lang="ru-RU" sz="2800" dirty="0" err="1" smtClean="0"/>
              <a:t>парагриппа</a:t>
            </a:r>
            <a:r>
              <a:rPr lang="ru-RU" sz="2800" dirty="0" smtClean="0"/>
              <a:t> 1 - 4), </a:t>
            </a:r>
            <a:r>
              <a:rPr lang="ru-RU" sz="2800" dirty="0" err="1" smtClean="0"/>
              <a:t>коронавирусы</a:t>
            </a:r>
            <a:r>
              <a:rPr lang="ru-RU" sz="2800" dirty="0" smtClean="0"/>
              <a:t>, </a:t>
            </a:r>
            <a:r>
              <a:rPr lang="ru-RU" sz="2800" dirty="0" err="1" smtClean="0"/>
              <a:t>пикорнавирусы</a:t>
            </a:r>
            <a:r>
              <a:rPr lang="ru-RU" sz="2800" dirty="0" smtClean="0"/>
              <a:t> (</a:t>
            </a:r>
            <a:r>
              <a:rPr lang="ru-RU" sz="2800" dirty="0" err="1" smtClean="0"/>
              <a:t>риновирусы</a:t>
            </a:r>
            <a:r>
              <a:rPr lang="ru-RU" sz="2800" dirty="0" smtClean="0"/>
              <a:t>), аденовирусы, </a:t>
            </a:r>
            <a:r>
              <a:rPr lang="ru-RU" sz="2800" dirty="0" err="1" smtClean="0"/>
              <a:t>парвовирусы</a:t>
            </a:r>
            <a:r>
              <a:rPr lang="ru-RU" sz="2800" dirty="0" smtClean="0"/>
              <a:t> (</a:t>
            </a:r>
            <a:r>
              <a:rPr lang="ru-RU" sz="2800" dirty="0" err="1" smtClean="0"/>
              <a:t>бокавирус</a:t>
            </a:r>
            <a:r>
              <a:rPr lang="ru-RU" sz="2800" dirty="0" smtClean="0"/>
              <a:t>).</a:t>
            </a:r>
            <a:br>
              <a:rPr lang="ru-RU" sz="2800" dirty="0" smtClean="0"/>
            </a:br>
            <a:endParaRPr lang="ru-RU" sz="2800" b="1" i="1" u="sng" dirty="0"/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76200" y="1039813"/>
            <a:ext cx="9296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endParaRPr lang="ru-RU" sz="2000" dirty="0">
              <a:latin typeface="Times New Roman" pitchFamily="18" charset="0"/>
            </a:endParaRPr>
          </a:p>
        </p:txBody>
      </p:sp>
      <p:sp>
        <p:nvSpPr>
          <p:cNvPr id="124935" name="Номер слайда 3"/>
          <p:cNvSpPr txBox="1">
            <a:spLocks noGrp="1"/>
          </p:cNvSpPr>
          <p:nvPr/>
        </p:nvSpPr>
        <p:spPr bwMode="auto">
          <a:xfrm>
            <a:off x="8388350" y="6165850"/>
            <a:ext cx="609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C01602DB-E45C-483F-987E-29854745C664}" type="slidenum">
              <a:rPr lang="ru-RU" sz="1400" b="1">
                <a:latin typeface="Garamond" pitchFamily="18" charset="0"/>
                <a:cs typeface="Arial" charset="0"/>
              </a:rPr>
              <a:pPr algn="ctr"/>
              <a:t>3</a:t>
            </a:fld>
            <a:endParaRPr lang="ru-RU" sz="1400" b="1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30300" y="142852"/>
            <a:ext cx="6870700" cy="642942"/>
          </a:xfrm>
        </p:spPr>
        <p:txBody>
          <a:bodyPr/>
          <a:lstStyle/>
          <a:p>
            <a:r>
              <a:rPr lang="ru-RU" sz="3200" b="1" i="1" dirty="0" smtClean="0">
                <a:solidFill>
                  <a:srgbClr val="FF6600"/>
                </a:solidFill>
              </a:rPr>
              <a:t>Клинические проявления:</a:t>
            </a:r>
            <a:endParaRPr lang="ru-RU" sz="3200" b="1" i="1" dirty="0">
              <a:solidFill>
                <a:srgbClr val="FF6600"/>
              </a:solidFill>
            </a:endParaRP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57232"/>
            <a:ext cx="8410604" cy="571504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Tx/>
              <a:buNone/>
            </a:pPr>
            <a:r>
              <a:rPr lang="ru-RU" dirty="0" smtClean="0"/>
              <a:t>Грипп начинается остро с резкого подъема температуры (до 38 °C - 40 °C) с сухим кашлем или </a:t>
            </a:r>
            <a:r>
              <a:rPr lang="ru-RU" dirty="0" err="1" smtClean="0"/>
              <a:t>першением</a:t>
            </a:r>
            <a:r>
              <a:rPr lang="ru-RU" dirty="0" smtClean="0"/>
              <a:t> в горле и сопровождается симптомами общей интоксикации: ознобом, болями в мышцах, головной болью, болью в глазных яблоках; насморк обычно начинается спустя 3 дня после снижения температуры тела. Кашель может сопровождаться болью за грудиной.</a:t>
            </a:r>
            <a:endParaRPr lang="ru-RU" dirty="0">
              <a:latin typeface="Times New Roman" pitchFamily="18" charset="0"/>
            </a:endParaRPr>
          </a:p>
        </p:txBody>
      </p:sp>
      <p:sp>
        <p:nvSpPr>
          <p:cNvPr id="135172" name="Номер слайда 3"/>
          <p:cNvSpPr txBox="1">
            <a:spLocks noGrp="1"/>
          </p:cNvSpPr>
          <p:nvPr/>
        </p:nvSpPr>
        <p:spPr bwMode="auto">
          <a:xfrm>
            <a:off x="8101013" y="6165850"/>
            <a:ext cx="609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44051C84-4163-40AA-B007-8B1D9006CD58}" type="slidenum">
              <a:rPr lang="ru-RU" sz="1400" b="1">
                <a:latin typeface="Garamond" pitchFamily="18" charset="0"/>
                <a:cs typeface="Arial" charset="0"/>
              </a:rPr>
              <a:pPr algn="ctr"/>
              <a:t>4</a:t>
            </a:fld>
            <a:endParaRPr lang="ru-RU" sz="1400" b="1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71480"/>
            <a:ext cx="8607454" cy="5786477"/>
          </a:xfrm>
        </p:spPr>
        <p:txBody>
          <a:bodyPr/>
          <a:lstStyle/>
          <a:p>
            <a:r>
              <a:rPr lang="ru-RU" sz="2400" dirty="0" smtClean="0"/>
              <a:t> При легком течении заболевания эти симптомы сохраняются 3 - 5 дней, и больной обычно выздоравливает, но при этом несколько дней сохраняется чувство выраженной усталости, особенно у лиц старшего возраста.</a:t>
            </a:r>
          </a:p>
          <a:p>
            <a:r>
              <a:rPr lang="ru-RU" sz="2400" dirty="0" smtClean="0"/>
              <a:t>Тяжелое течение гриппа сопровождается поражением нижних дыхательных путей с развитием пневмонии и (или) признаками дыхательной недостаточности: появляется одышка или затрудненное дыхание в покое (у детей до 5 лет наблюдается втяжение грудной клетки или свистящее дыхание в покое), цианоз носогубного треугольника. При тяжелых формах гриппа могут развиваться отек легких, сосудистый коллапс, отек мозга, геморрагический синдром, присоединяться вторичные бактериальные осложнения.</a:t>
            </a:r>
          </a:p>
          <a:p>
            <a:pPr lvl="0">
              <a:buNone/>
            </a:pPr>
            <a:endParaRPr lang="ru-RU" sz="2400" b="1" dirty="0">
              <a:latin typeface="Arial" charset="0"/>
            </a:endParaRPr>
          </a:p>
        </p:txBody>
      </p:sp>
      <p:sp>
        <p:nvSpPr>
          <p:cNvPr id="77829" name="Номер слайда 3"/>
          <p:cNvSpPr txBox="1">
            <a:spLocks noGrp="1"/>
          </p:cNvSpPr>
          <p:nvPr/>
        </p:nvSpPr>
        <p:spPr bwMode="auto">
          <a:xfrm>
            <a:off x="8101013" y="5734050"/>
            <a:ext cx="609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142E6AC8-227E-494A-8DB9-178C56F395A1}" type="slidenum">
              <a:rPr lang="ru-RU" sz="1400" b="1">
                <a:latin typeface="Garamond" pitchFamily="18" charset="0"/>
                <a:cs typeface="Arial" charset="0"/>
              </a:rPr>
              <a:pPr algn="ctr"/>
              <a:t>5</a:t>
            </a:fld>
            <a:endParaRPr lang="ru-RU" sz="1400" b="1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632700" cy="638156"/>
          </a:xfrm>
        </p:spPr>
        <p:txBody>
          <a:bodyPr/>
          <a:lstStyle/>
          <a:p>
            <a:r>
              <a:rPr lang="ru-RU" sz="2800" b="1" dirty="0" smtClean="0"/>
              <a:t>  </a:t>
            </a:r>
            <a:endParaRPr lang="ru-RU" sz="2800" b="1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214290"/>
            <a:ext cx="8715436" cy="6357982"/>
          </a:xfrm>
        </p:spPr>
        <p:txBody>
          <a:bodyPr/>
          <a:lstStyle/>
          <a:p>
            <a:pPr>
              <a:lnSpc>
                <a:spcPts val="2900"/>
              </a:lnSpc>
              <a:buFontTx/>
              <a:buNone/>
              <a:tabLst>
                <a:tab pos="7175500" algn="l"/>
              </a:tabLst>
            </a:pPr>
            <a:r>
              <a:rPr lang="en-US" sz="2600" b="1" dirty="0" smtClean="0">
                <a:latin typeface="Arial" charset="0"/>
              </a:rPr>
              <a:t> </a:t>
            </a:r>
            <a:endParaRPr lang="ru-RU" sz="2600" b="1" dirty="0">
              <a:latin typeface="Arial" charset="0"/>
            </a:endParaRPr>
          </a:p>
          <a:p>
            <a:pPr>
              <a:buNone/>
            </a:pPr>
            <a:r>
              <a:rPr lang="ru-RU" dirty="0" smtClean="0"/>
              <a:t> Грипп представляет большую опасность из-за развития серьезных осложнений, у определённых групп населения:</a:t>
            </a:r>
          </a:p>
          <a:p>
            <a:r>
              <a:rPr lang="ru-RU" dirty="0" smtClean="0"/>
              <a:t>дети до 5 лет,</a:t>
            </a:r>
          </a:p>
          <a:p>
            <a:r>
              <a:rPr lang="ru-RU" dirty="0" smtClean="0"/>
              <a:t>беременные женщины,</a:t>
            </a:r>
          </a:p>
          <a:p>
            <a:r>
              <a:rPr lang="ru-RU" dirty="0" smtClean="0"/>
              <a:t>лица с хроническими заболеваниями сердца, легких, метаболическим синдромом,</a:t>
            </a:r>
          </a:p>
          <a:p>
            <a:r>
              <a:rPr lang="ru-RU" dirty="0" smtClean="0"/>
              <a:t>лица старше 60.</a:t>
            </a:r>
          </a:p>
          <a:p>
            <a:pPr lvl="0">
              <a:buNone/>
            </a:pPr>
            <a:endParaRPr lang="ru-RU" sz="2600" b="1" dirty="0">
              <a:latin typeface="Arial" charset="0"/>
            </a:endParaRPr>
          </a:p>
        </p:txBody>
      </p:sp>
      <p:sp>
        <p:nvSpPr>
          <p:cNvPr id="134148" name="Номер слайда 3"/>
          <p:cNvSpPr txBox="1">
            <a:spLocks noGrp="1"/>
          </p:cNvSpPr>
          <p:nvPr/>
        </p:nvSpPr>
        <p:spPr bwMode="auto">
          <a:xfrm>
            <a:off x="8101013" y="5876925"/>
            <a:ext cx="609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D24F70EB-8FC9-405A-986B-AB5D7FD440BE}" type="slidenum">
              <a:rPr lang="ru-RU" sz="1400" b="1">
                <a:latin typeface="Garamond" pitchFamily="18" charset="0"/>
                <a:cs typeface="Arial" charset="0"/>
              </a:rPr>
              <a:pPr algn="ctr"/>
              <a:t>6</a:t>
            </a:fld>
            <a:endParaRPr lang="ru-RU" sz="1400" b="1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7166"/>
            <a:ext cx="7632700" cy="857256"/>
          </a:xfrm>
        </p:spPr>
        <p:txBody>
          <a:bodyPr/>
          <a:lstStyle/>
          <a:p>
            <a:r>
              <a:rPr lang="ru-RU" sz="2800" b="1" dirty="0" smtClean="0"/>
              <a:t>Устойчивость вируса  </a:t>
            </a:r>
            <a:endParaRPr lang="ru-RU" sz="2800" b="1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428736"/>
            <a:ext cx="8715436" cy="4357718"/>
          </a:xfrm>
        </p:spPr>
        <p:txBody>
          <a:bodyPr/>
          <a:lstStyle/>
          <a:p>
            <a:pPr marL="0" indent="342900">
              <a:spcBef>
                <a:spcPts val="0"/>
              </a:spcBef>
              <a:tabLst>
                <a:tab pos="7175500" algn="l"/>
              </a:tabLst>
            </a:pPr>
            <a:r>
              <a:rPr lang="ru-RU" dirty="0" smtClean="0"/>
              <a:t>Вирус гриппа в воздухе сохраняет жизнеспособность и инфекционные свойства в течение нескольких часов, на поверхностях - до 4-х суток.</a:t>
            </a:r>
          </a:p>
          <a:p>
            <a:pPr marL="0" indent="342900">
              <a:spcBef>
                <a:spcPts val="0"/>
              </a:spcBef>
              <a:tabLst>
                <a:tab pos="7175500" algn="l"/>
              </a:tabLst>
            </a:pPr>
            <a:r>
              <a:rPr lang="ru-RU" dirty="0" smtClean="0"/>
              <a:t>Вирус высоко чувствителен к дезинфицирующим средствам из разных химических групп, </a:t>
            </a:r>
            <a:r>
              <a:rPr lang="ru-RU" dirty="0" err="1" smtClean="0"/>
              <a:t>УФ-излучению</a:t>
            </a:r>
            <a:r>
              <a:rPr lang="ru-RU" dirty="0" smtClean="0"/>
              <a:t>, повышенным температурам.</a:t>
            </a:r>
            <a:endParaRPr lang="ru-RU" b="1" dirty="0">
              <a:latin typeface="Arial" charset="0"/>
            </a:endParaRPr>
          </a:p>
        </p:txBody>
      </p:sp>
      <p:sp>
        <p:nvSpPr>
          <p:cNvPr id="134148" name="Номер слайда 3"/>
          <p:cNvSpPr txBox="1">
            <a:spLocks noGrp="1"/>
          </p:cNvSpPr>
          <p:nvPr/>
        </p:nvSpPr>
        <p:spPr bwMode="auto">
          <a:xfrm>
            <a:off x="8101013" y="5876925"/>
            <a:ext cx="609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D24F70EB-8FC9-405A-986B-AB5D7FD440BE}" type="slidenum">
              <a:rPr lang="ru-RU" sz="1400" b="1">
                <a:latin typeface="Garamond" pitchFamily="18" charset="0"/>
                <a:cs typeface="Arial" charset="0"/>
              </a:rPr>
              <a:pPr algn="ctr"/>
              <a:t>7</a:t>
            </a:fld>
            <a:endParaRPr lang="ru-RU" sz="1400" b="1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30300" y="142852"/>
            <a:ext cx="6870700" cy="642942"/>
          </a:xfrm>
        </p:spPr>
        <p:txBody>
          <a:bodyPr/>
          <a:lstStyle/>
          <a:p>
            <a:r>
              <a:rPr lang="ru-RU" sz="3200" b="1" i="1" dirty="0" smtClean="0">
                <a:solidFill>
                  <a:srgbClr val="FF6600"/>
                </a:solidFill>
              </a:rPr>
              <a:t>Вирус Гриппа</a:t>
            </a:r>
            <a:endParaRPr lang="ru-RU" sz="3200" b="1" i="1" dirty="0">
              <a:solidFill>
                <a:srgbClr val="FF6600"/>
              </a:solidFill>
            </a:endParaRP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57232"/>
            <a:ext cx="8410604" cy="571504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Tx/>
              <a:buNone/>
            </a:pPr>
            <a:endParaRPr lang="ru-RU" sz="2000" dirty="0">
              <a:latin typeface="Times New Roman" pitchFamily="18" charset="0"/>
            </a:endParaRPr>
          </a:p>
        </p:txBody>
      </p:sp>
      <p:sp>
        <p:nvSpPr>
          <p:cNvPr id="135172" name="Номер слайда 3"/>
          <p:cNvSpPr txBox="1">
            <a:spLocks noGrp="1"/>
          </p:cNvSpPr>
          <p:nvPr/>
        </p:nvSpPr>
        <p:spPr bwMode="auto">
          <a:xfrm>
            <a:off x="8101013" y="6165850"/>
            <a:ext cx="609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44051C84-4163-40AA-B007-8B1D9006CD58}" type="slidenum">
              <a:rPr lang="ru-RU" sz="1400" b="1">
                <a:latin typeface="Garamond" pitchFamily="18" charset="0"/>
                <a:cs typeface="Arial" charset="0"/>
              </a:rPr>
              <a:pPr algn="ctr"/>
              <a:t>8</a:t>
            </a:fld>
            <a:endParaRPr lang="ru-RU" sz="1400" b="1">
              <a:latin typeface="Garamond" pitchFamily="18" charset="0"/>
              <a:cs typeface="Arial" charset="0"/>
            </a:endParaRPr>
          </a:p>
        </p:txBody>
      </p:sp>
      <p:pic>
        <p:nvPicPr>
          <p:cNvPr id="5" name="Picture 2" descr="Вирус грипп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928671"/>
            <a:ext cx="6643734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632700" cy="638156"/>
          </a:xfrm>
        </p:spPr>
        <p:txBody>
          <a:bodyPr/>
          <a:lstStyle/>
          <a:p>
            <a:r>
              <a:rPr lang="ru-RU" sz="2800" b="1" dirty="0" smtClean="0"/>
              <a:t>  </a:t>
            </a:r>
            <a:endParaRPr lang="ru-RU" sz="2800" b="1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571480"/>
            <a:ext cx="8715436" cy="6000792"/>
          </a:xfrm>
        </p:spPr>
        <p:txBody>
          <a:bodyPr/>
          <a:lstStyle/>
          <a:p>
            <a:pPr>
              <a:lnSpc>
                <a:spcPts val="2900"/>
              </a:lnSpc>
              <a:buFontTx/>
              <a:buNone/>
              <a:tabLst>
                <a:tab pos="7175500" algn="l"/>
              </a:tabLst>
            </a:pPr>
            <a:r>
              <a:rPr lang="en-US" sz="2600" b="1" dirty="0" smtClean="0">
                <a:latin typeface="Arial" charset="0"/>
              </a:rPr>
              <a:t> </a:t>
            </a:r>
            <a:endParaRPr lang="ru-RU" sz="2400" b="1" dirty="0" smtClean="0">
              <a:latin typeface="Arial" charset="0"/>
            </a:endParaRPr>
          </a:p>
          <a:p>
            <a:pPr algn="ctr">
              <a:buNone/>
            </a:pPr>
            <a:r>
              <a:rPr lang="ru-RU" dirty="0" smtClean="0"/>
              <a:t>Госпитализации подлежат больные с признаками гриппа и ОРВИ:</a:t>
            </a:r>
          </a:p>
          <a:p>
            <a:pPr>
              <a:buNone/>
            </a:pPr>
            <a:r>
              <a:rPr lang="ru-RU" dirty="0" smtClean="0"/>
              <a:t>- с тяжелым или среднетяжелым течением заболевания;</a:t>
            </a:r>
          </a:p>
          <a:p>
            <a:pPr>
              <a:buNone/>
            </a:pPr>
            <a:r>
              <a:rPr lang="ru-RU" dirty="0" smtClean="0"/>
              <a:t>- посещающие детские организации с постоянным пребыванием детей;</a:t>
            </a:r>
          </a:p>
          <a:p>
            <a:pPr>
              <a:buNone/>
            </a:pPr>
            <a:r>
              <a:rPr lang="ru-RU" dirty="0" smtClean="0"/>
              <a:t>- проживающие в общежитиях и в условиях неблагоприятных факторов жилой среды.</a:t>
            </a:r>
          </a:p>
          <a:p>
            <a:pPr>
              <a:lnSpc>
                <a:spcPct val="80000"/>
              </a:lnSpc>
              <a:buFontTx/>
              <a:buNone/>
              <a:tabLst>
                <a:tab pos="7175500" algn="l"/>
              </a:tabLst>
            </a:pPr>
            <a:endParaRPr lang="ru-RU" b="1" dirty="0">
              <a:latin typeface="Arial" charset="0"/>
            </a:endParaRPr>
          </a:p>
        </p:txBody>
      </p:sp>
      <p:sp>
        <p:nvSpPr>
          <p:cNvPr id="134148" name="Номер слайда 3"/>
          <p:cNvSpPr txBox="1">
            <a:spLocks noGrp="1"/>
          </p:cNvSpPr>
          <p:nvPr/>
        </p:nvSpPr>
        <p:spPr bwMode="auto">
          <a:xfrm>
            <a:off x="8101013" y="5876925"/>
            <a:ext cx="609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D24F70EB-8FC9-405A-986B-AB5D7FD440BE}" type="slidenum">
              <a:rPr lang="ru-RU" sz="1400" b="1">
                <a:latin typeface="Garamond" pitchFamily="18" charset="0"/>
                <a:cs typeface="Arial" charset="0"/>
              </a:rPr>
              <a:pPr algn="ctr"/>
              <a:t>9</a:t>
            </a:fld>
            <a:endParaRPr lang="ru-RU" sz="1400" b="1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2799</TotalTime>
  <Words>644</Words>
  <Application>Microsoft Office PowerPoint</Application>
  <PresentationFormat>Экран (4:3)</PresentationFormat>
  <Paragraphs>78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Пастель</vt:lpstr>
      <vt:lpstr>Слайд 1</vt:lpstr>
      <vt:lpstr>Острая респираторная вирусная инфекция (ОРВИ) представляет собой группу острых вирусных заболеваний, передающихся воздушно-капельным путем и характеризующихся катаральным воспалением верхних дыхательных путей с симптомами инфекционного токсикоза.</vt:lpstr>
      <vt:lpstr>ОРВИ - самая распространенная группа инфекционных болезней с широким спектром инфекционных агентов. ОРВИ преимущественно вызывают вирусы, относящиеся к шести семействам: ортомиксовирусы (вирусы гриппа), парамиксовирусы (респираторно-синцитиальный вирус, метапневмовирус, вирусы парагриппа 1 - 4), коронавирусы, пикорнавирусы (риновирусы), аденовирусы, парвовирусы (бокавирус). </vt:lpstr>
      <vt:lpstr>Клинические проявления:</vt:lpstr>
      <vt:lpstr>Слайд 5</vt:lpstr>
      <vt:lpstr>  </vt:lpstr>
      <vt:lpstr>Устойчивость вируса  </vt:lpstr>
      <vt:lpstr>Вирус Гриппа</vt:lpstr>
      <vt:lpstr>  </vt:lpstr>
      <vt:lpstr>  </vt:lpstr>
      <vt:lpstr>  </vt:lpstr>
      <vt:lpstr>  </vt:lpstr>
      <vt:lpstr>  </vt:lpstr>
      <vt:lpstr>Слайд 14</vt:lpstr>
    </vt:vector>
  </TitlesOfParts>
  <Company>ЗАО "свободный художник"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М.Х.Шрага</dc:creator>
  <cp:lastModifiedBy>psychologist</cp:lastModifiedBy>
  <cp:revision>248</cp:revision>
  <dcterms:created xsi:type="dcterms:W3CDTF">2004-09-06T11:53:19Z</dcterms:created>
  <dcterms:modified xsi:type="dcterms:W3CDTF">2016-12-12T12:35:54Z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C:\Alectures\ALLLectures\16011-17001\lec16671</vt:lpwstr>
  </property>
</Properties>
</file>